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Nunito SemiBold"/>
      <p:regular r:id="rId17"/>
      <p:bold r:id="rId18"/>
      <p:italic r:id="rId19"/>
      <p:boldItalic r:id="rId20"/>
    </p:embeddedFont>
    <p:embeddedFont>
      <p:font typeface="Nuni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Alice Mort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SemiBold-boldItalic.fntdata"/><Relationship Id="rId11" Type="http://schemas.openxmlformats.org/officeDocument/2006/relationships/slide" Target="slides/slide6.xml"/><Relationship Id="rId22" Type="http://schemas.openxmlformats.org/officeDocument/2006/relationships/font" Target="fonts/Nunito-bold.fntdata"/><Relationship Id="rId10" Type="http://schemas.openxmlformats.org/officeDocument/2006/relationships/slide" Target="slides/slide5.xml"/><Relationship Id="rId21" Type="http://schemas.openxmlformats.org/officeDocument/2006/relationships/font" Target="fonts/Nunito-regular.fntdata"/><Relationship Id="rId13" Type="http://schemas.openxmlformats.org/officeDocument/2006/relationships/slide" Target="slides/slide8.xml"/><Relationship Id="rId24" Type="http://schemas.openxmlformats.org/officeDocument/2006/relationships/font" Target="fonts/Nunito-boldItalic.fntdata"/><Relationship Id="rId12" Type="http://schemas.openxmlformats.org/officeDocument/2006/relationships/slide" Target="slides/slide7.xml"/><Relationship Id="rId23"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SemiBold-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SemiBold-italic.fntdata"/><Relationship Id="rId6" Type="http://schemas.openxmlformats.org/officeDocument/2006/relationships/slide" Target="slides/slide1.xml"/><Relationship Id="rId18" Type="http://schemas.openxmlformats.org/officeDocument/2006/relationships/font" Target="fonts/NunitoSemiBold-bold.fntdata"/><Relationship Id="rId7" Type="http://schemas.openxmlformats.org/officeDocument/2006/relationships/slide" Target="slides/slide2.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7-08T12:22:49.079">
    <p:pos x="288" y="800"/>
    <p:text>And bugs from STMG 1 - uday to add them on Jira.</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07-08T12:23:23.452">
    <p:pos x="116" y="683"/>
    <p:text>New network to be created where only agent network staff names can be added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07-08T12:24:30.494">
    <p:pos x="756" y="57"/>
    <p:text>functionality exists today so we don't need to build this but good to understand ux</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77d22bcc84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7d22bcc84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 name="Google Shape;234;g77d22bcc84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77d22bcc84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7d22bcc84_0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3" name="Google Shape;243;g77d22bcc84_0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77d22bcc84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g77d22bcc84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77d22bcc84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7d22bcc84_0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4" name="Google Shape;184;g77d22bcc84_0_1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7d22bcc84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g77d22bcc84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73bd03467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73bd03467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 name="Google Shape;200;g773bd03467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73bd03467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73bd03467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g773bd03467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773bd03467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73bd03467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 name="Google Shape;217;g773bd03467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77d22bcc84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7d22bcc84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6" name="Google Shape;226;g77d22bcc84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5.png"/><Relationship Id="rId6"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xd.adobe.com/view/3c2eb301-1ecb-487d-a548-20c753d83013-697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docs.google.com/spreadsheets/d/1L3FCj_DUBjFsb8zWkuHoLqyy8HYqGNb-j_MZqP8-Lr0/edit#gid=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3.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Staff Management - 2</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Technical Design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latin typeface="Nunito"/>
                <a:ea typeface="Nunito"/>
                <a:cs typeface="Nunito"/>
                <a:sym typeface="Nunito"/>
              </a:rPr>
              <a:t>Linking Agents to User</a:t>
            </a:r>
            <a:endParaRPr b="1">
              <a:latin typeface="Nunito"/>
              <a:ea typeface="Nunito"/>
              <a:cs typeface="Nunito"/>
              <a:sym typeface="Nunito"/>
            </a:endParaRPr>
          </a:p>
        </p:txBody>
      </p:sp>
      <p:sp>
        <p:nvSpPr>
          <p:cNvPr id="237" name="Google Shape;237;p28"/>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38" name="Google Shape;238;p28"/>
          <p:cNvSpPr txBox="1"/>
          <p:nvPr/>
        </p:nvSpPr>
        <p:spPr>
          <a:xfrm>
            <a:off x="108825" y="1085450"/>
            <a:ext cx="11816400" cy="5155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239" name="Google Shape;239;p28"/>
          <p:cNvPicPr preferRelativeResize="0"/>
          <p:nvPr/>
        </p:nvPicPr>
        <p:blipFill>
          <a:blip r:embed="rId3">
            <a:alphaModFix/>
          </a:blip>
          <a:stretch>
            <a:fillRect/>
          </a:stretch>
        </p:blipFill>
        <p:spPr>
          <a:xfrm>
            <a:off x="3123625" y="1139499"/>
            <a:ext cx="5472225" cy="5047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46" name="Google Shape;246;p29"/>
          <p:cNvSpPr txBox="1"/>
          <p:nvPr>
            <p:ph idx="4294967295" type="subTitle"/>
          </p:nvPr>
        </p:nvSpPr>
        <p:spPr>
          <a:xfrm>
            <a:off x="458700" y="3059100"/>
            <a:ext cx="11274600" cy="7398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n-US">
                <a:latin typeface="Nunito"/>
                <a:ea typeface="Nunito"/>
                <a:cs typeface="Nunito"/>
                <a:sym typeface="Nunito"/>
              </a:rPr>
              <a:t>Objective</a:t>
            </a:r>
            <a:endParaRPr b="1">
              <a:latin typeface="Nunito"/>
              <a:ea typeface="Nunito"/>
              <a:cs typeface="Nunito"/>
              <a:sym typeface="Nunito"/>
            </a:endParaRPr>
          </a:p>
        </p:txBody>
      </p:sp>
      <p:sp>
        <p:nvSpPr>
          <p:cNvPr id="172" name="Google Shape;172;p20"/>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73" name="Google Shape;173;p20"/>
          <p:cNvSpPr txBox="1"/>
          <p:nvPr>
            <p:ph idx="1" type="subTitle"/>
          </p:nvPr>
        </p:nvSpPr>
        <p:spPr>
          <a:xfrm>
            <a:off x="458699" y="1270795"/>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Tracking Customer Sales users referrals were added in the previous phase. We want to track Agent </a:t>
            </a:r>
            <a:r>
              <a:rPr lang="en-US"/>
              <a:t>referral</a:t>
            </a:r>
            <a:r>
              <a:rPr lang="en-US"/>
              <a:t> in the current release.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n-US">
                <a:latin typeface="Nunito"/>
                <a:ea typeface="Nunito"/>
                <a:cs typeface="Nunito"/>
                <a:sym typeface="Nunito"/>
              </a:rPr>
              <a:t>New Features</a:t>
            </a:r>
            <a:endParaRPr b="1">
              <a:latin typeface="Nunito"/>
              <a:ea typeface="Nunito"/>
              <a:cs typeface="Nunito"/>
              <a:sym typeface="Nunito"/>
            </a:endParaRPr>
          </a:p>
        </p:txBody>
      </p:sp>
      <p:sp>
        <p:nvSpPr>
          <p:cNvPr id="179" name="Google Shape;179;p21"/>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80" name="Google Shape;180;p21"/>
          <p:cNvSpPr txBox="1"/>
          <p:nvPr>
            <p:ph idx="1" type="subTitle"/>
          </p:nvPr>
        </p:nvSpPr>
        <p:spPr>
          <a:xfrm>
            <a:off x="458699" y="1270795"/>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Linking agent customer accounts with Agent Relationship </a:t>
            </a:r>
            <a:r>
              <a:rPr lang="en-US"/>
              <a:t>Representative[ARR] &amp; Agent Relationship Manager [ARM]</a:t>
            </a:r>
            <a:r>
              <a:rPr lang="en-US"/>
              <a:t> </a:t>
            </a:r>
            <a:endParaRPr/>
          </a:p>
          <a:p>
            <a:pPr indent="0" lvl="0" marL="457200" rtl="0" algn="l">
              <a:spcBef>
                <a:spcPts val="1000"/>
              </a:spcBef>
              <a:spcAft>
                <a:spcPts val="0"/>
              </a:spcAft>
              <a:buNone/>
            </a:pPr>
            <a:r>
              <a:t/>
            </a:r>
            <a:endParaRPr/>
          </a:p>
          <a:p>
            <a:pPr indent="-406400" lvl="0" marL="457200" rtl="0" algn="l">
              <a:spcBef>
                <a:spcPts val="1000"/>
              </a:spcBef>
              <a:spcAft>
                <a:spcPts val="0"/>
              </a:spcAft>
              <a:buSzPts val="2800"/>
              <a:buChar char="●"/>
            </a:pPr>
            <a:r>
              <a:rPr lang="en-US"/>
              <a:t>Restricting Customer Type of linked customers according to user job title</a:t>
            </a:r>
            <a:endParaRPr/>
          </a:p>
          <a:p>
            <a:pPr indent="0" lvl="0" marL="457200" rtl="0" algn="l">
              <a:spcBef>
                <a:spcPts val="1000"/>
              </a:spcBef>
              <a:spcAft>
                <a:spcPts val="0"/>
              </a:spcAft>
              <a:buNone/>
            </a:pPr>
            <a:r>
              <a:t/>
            </a:r>
            <a:endParaRPr/>
          </a:p>
          <a:p>
            <a:pPr indent="-406400" lvl="0" marL="457200" rtl="0" algn="l">
              <a:spcBef>
                <a:spcPts val="1000"/>
              </a:spcBef>
              <a:spcAft>
                <a:spcPts val="0"/>
              </a:spcAft>
              <a:buSzPts val="2800"/>
              <a:buChar char="●"/>
            </a:pPr>
            <a:r>
              <a:rPr lang="en-US"/>
              <a:t>Changing Staff to User in Koko Admin</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45720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Wireframes</a:t>
            </a:r>
            <a:endParaRPr/>
          </a:p>
        </p:txBody>
      </p:sp>
      <p:sp>
        <p:nvSpPr>
          <p:cNvPr id="187" name="Google Shape;187;p22"/>
          <p:cNvSpPr txBox="1"/>
          <p:nvPr>
            <p:ph idx="1" type="subTitle"/>
          </p:nvPr>
        </p:nvSpPr>
        <p:spPr>
          <a:xfrm>
            <a:off x="458725" y="3090000"/>
            <a:ext cx="11274600" cy="6780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u="sng">
                <a:solidFill>
                  <a:schemeClr val="hlink"/>
                </a:solidFill>
                <a:hlinkClick r:id="rId3"/>
              </a:rPr>
              <a:t>Link</a:t>
            </a:r>
            <a:endParaRPr/>
          </a:p>
        </p:txBody>
      </p:sp>
      <p:sp>
        <p:nvSpPr>
          <p:cNvPr id="188" name="Google Shape;188;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n-US">
                <a:latin typeface="Nunito"/>
                <a:ea typeface="Nunito"/>
                <a:cs typeface="Nunito"/>
                <a:sym typeface="Nunito"/>
              </a:rPr>
              <a:t>Database Schema</a:t>
            </a:r>
            <a:endParaRPr b="1">
              <a:latin typeface="Nunito"/>
              <a:ea typeface="Nunito"/>
              <a:cs typeface="Nunito"/>
              <a:sym typeface="Nunito"/>
            </a:endParaRPr>
          </a:p>
        </p:txBody>
      </p:sp>
      <p:sp>
        <p:nvSpPr>
          <p:cNvPr id="194" name="Google Shape;194;p23"/>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95" name="Google Shape;195;p23"/>
          <p:cNvSpPr txBox="1"/>
          <p:nvPr/>
        </p:nvSpPr>
        <p:spPr>
          <a:xfrm>
            <a:off x="940175" y="4391100"/>
            <a:ext cx="6858000" cy="10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Details - </a:t>
            </a:r>
            <a:r>
              <a:rPr lang="en-US" u="sng">
                <a:solidFill>
                  <a:schemeClr val="hlink"/>
                </a:solidFill>
                <a:latin typeface="Nunito"/>
                <a:ea typeface="Nunito"/>
                <a:cs typeface="Nunito"/>
                <a:sym typeface="Nunito"/>
                <a:hlinkClick r:id="rId3"/>
              </a:rPr>
              <a:t>Google sheet</a:t>
            </a:r>
            <a:r>
              <a:rPr lang="en-US">
                <a:latin typeface="Nunito"/>
                <a:ea typeface="Nunito"/>
                <a:cs typeface="Nunito"/>
                <a:sym typeface="Nunito"/>
              </a:rPr>
              <a:t> with all model changes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196" name="Google Shape;196;p23"/>
          <p:cNvSpPr txBox="1"/>
          <p:nvPr/>
        </p:nvSpPr>
        <p:spPr>
          <a:xfrm>
            <a:off x="4429500" y="1269075"/>
            <a:ext cx="2997300" cy="247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To Create:</a:t>
            </a:r>
            <a:br>
              <a:rPr lang="en-US">
                <a:latin typeface="Nunito"/>
                <a:ea typeface="Nunito"/>
                <a:cs typeface="Nunito"/>
                <a:sym typeface="Nunito"/>
              </a:rPr>
            </a:b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manager_agent_relation</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Nunito"/>
                <a:ea typeface="Nunito"/>
                <a:cs typeface="Nunito"/>
                <a:sym typeface="Nunito"/>
              </a:rPr>
              <a:t>Department &amp; Job titles</a:t>
            </a:r>
            <a:endParaRPr b="1">
              <a:latin typeface="Nunito"/>
              <a:ea typeface="Nunito"/>
              <a:cs typeface="Nunito"/>
              <a:sym typeface="Nunito"/>
            </a:endParaRPr>
          </a:p>
        </p:txBody>
      </p:sp>
      <p:sp>
        <p:nvSpPr>
          <p:cNvPr id="203" name="Google Shape;203;p2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04" name="Google Shape;204;p24"/>
          <p:cNvSpPr txBox="1"/>
          <p:nvPr/>
        </p:nvSpPr>
        <p:spPr>
          <a:xfrm>
            <a:off x="185025" y="1085450"/>
            <a:ext cx="11816400" cy="51558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Font typeface="Nunito"/>
              <a:buChar char="●"/>
            </a:pPr>
            <a:r>
              <a:rPr lang="en-US" sz="2800">
                <a:latin typeface="Nunito"/>
                <a:ea typeface="Nunito"/>
                <a:cs typeface="Nunito"/>
                <a:sym typeface="Nunito"/>
              </a:rPr>
              <a:t>New Department to be added: Agent Networks</a:t>
            </a:r>
            <a:endParaRPr sz="2800">
              <a:latin typeface="Nunito"/>
              <a:ea typeface="Nunito"/>
              <a:cs typeface="Nunito"/>
              <a:sym typeface="Nunito"/>
            </a:endParaRPr>
          </a:p>
          <a:p>
            <a:pPr indent="0" lvl="0" marL="0" rtl="0" algn="l">
              <a:spcBef>
                <a:spcPts val="0"/>
              </a:spcBef>
              <a:spcAft>
                <a:spcPts val="0"/>
              </a:spcAft>
              <a:buNone/>
            </a:pPr>
            <a:r>
              <a:t/>
            </a:r>
            <a:endParaRPr sz="2800">
              <a:latin typeface="Nunito"/>
              <a:ea typeface="Nunito"/>
              <a:cs typeface="Nunito"/>
              <a:sym typeface="Nunito"/>
            </a:endParaRPr>
          </a:p>
          <a:p>
            <a:pPr indent="-406400" lvl="0" marL="457200" rtl="0" algn="l">
              <a:spcBef>
                <a:spcPts val="0"/>
              </a:spcBef>
              <a:spcAft>
                <a:spcPts val="0"/>
              </a:spcAft>
              <a:buSzPts val="2800"/>
              <a:buFont typeface="Nunito"/>
              <a:buChar char="●"/>
            </a:pPr>
            <a:r>
              <a:rPr lang="en-US" sz="2800">
                <a:latin typeface="Nunito"/>
                <a:ea typeface="Nunito"/>
                <a:cs typeface="Nunito"/>
                <a:sym typeface="Nunito"/>
              </a:rPr>
              <a:t>New Job Titles to be added: Agent Relationship Representative[ARR] and Agent Relationship Manager[ARM]</a:t>
            </a:r>
            <a:endParaRPr sz="2800">
              <a:latin typeface="Nunito"/>
              <a:ea typeface="Nunito"/>
              <a:cs typeface="Nunito"/>
              <a:sym typeface="Nunito"/>
            </a:endParaRPr>
          </a:p>
          <a:p>
            <a:pPr indent="0" lvl="0" marL="0" rtl="0" algn="l">
              <a:spcBef>
                <a:spcPts val="0"/>
              </a:spcBef>
              <a:spcAft>
                <a:spcPts val="0"/>
              </a:spcAft>
              <a:buNone/>
            </a:pPr>
            <a:r>
              <a:t/>
            </a:r>
            <a:endParaRPr sz="2800">
              <a:latin typeface="Nunito"/>
              <a:ea typeface="Nunito"/>
              <a:cs typeface="Nunito"/>
              <a:sym typeface="Nunito"/>
            </a:endParaRPr>
          </a:p>
          <a:p>
            <a:pPr indent="-406400" lvl="0" marL="457200" rtl="0" algn="l">
              <a:spcBef>
                <a:spcPts val="0"/>
              </a:spcBef>
              <a:spcAft>
                <a:spcPts val="0"/>
              </a:spcAft>
              <a:buSzPts val="2800"/>
              <a:buFont typeface="Nunito"/>
              <a:buChar char="●"/>
            </a:pPr>
            <a:r>
              <a:rPr lang="en-US" sz="2800">
                <a:latin typeface="Nunito"/>
                <a:ea typeface="Nunito"/>
                <a:cs typeface="Nunito"/>
                <a:sym typeface="Nunito"/>
              </a:rPr>
              <a:t>New Teams to be created in Agent Network.</a:t>
            </a:r>
            <a:endParaRPr sz="2800">
              <a:latin typeface="Nunito"/>
              <a:ea typeface="Nunito"/>
              <a:cs typeface="Nunito"/>
              <a:sym typeface="Nunito"/>
            </a:endParaRPr>
          </a:p>
          <a:p>
            <a:pPr indent="0" lvl="0" marL="0" rtl="0" algn="l">
              <a:spcBef>
                <a:spcPts val="0"/>
              </a:spcBef>
              <a:spcAft>
                <a:spcPts val="0"/>
              </a:spcAft>
              <a:buNone/>
            </a:pPr>
            <a:r>
              <a:t/>
            </a:r>
            <a:endParaRPr sz="2800">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Nunito"/>
                <a:ea typeface="Nunito"/>
                <a:cs typeface="Nunito"/>
                <a:sym typeface="Nunito"/>
              </a:rPr>
              <a:t>Link Agents to a staff</a:t>
            </a:r>
            <a:endParaRPr b="1">
              <a:latin typeface="Nunito"/>
              <a:ea typeface="Nunito"/>
              <a:cs typeface="Nunito"/>
              <a:sym typeface="Nunito"/>
            </a:endParaRPr>
          </a:p>
        </p:txBody>
      </p:sp>
      <p:sp>
        <p:nvSpPr>
          <p:cNvPr id="211" name="Google Shape;211;p2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12" name="Google Shape;212;p25"/>
          <p:cNvSpPr txBox="1"/>
          <p:nvPr/>
        </p:nvSpPr>
        <p:spPr>
          <a:xfrm>
            <a:off x="91450" y="1011650"/>
            <a:ext cx="11816400" cy="51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Nunito"/>
                <a:ea typeface="Nunito"/>
                <a:cs typeface="Nunito"/>
                <a:sym typeface="Nunito"/>
              </a:rPr>
              <a:t>Creating customer of agent type:</a:t>
            </a:r>
            <a:endParaRPr sz="2800">
              <a:latin typeface="Nunito"/>
              <a:ea typeface="Nunito"/>
              <a:cs typeface="Nunito"/>
              <a:sym typeface="Nunito"/>
            </a:endParaRPr>
          </a:p>
          <a:p>
            <a:pPr indent="0" lvl="0" marL="0" rtl="0" algn="l">
              <a:spcBef>
                <a:spcPts val="0"/>
              </a:spcBef>
              <a:spcAft>
                <a:spcPts val="0"/>
              </a:spcAft>
              <a:buNone/>
            </a:pPr>
            <a:r>
              <a:t/>
            </a:r>
            <a:endParaRPr sz="28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213" name="Google Shape;213;p25"/>
          <p:cNvPicPr preferRelativeResize="0"/>
          <p:nvPr/>
        </p:nvPicPr>
        <p:blipFill>
          <a:blip r:embed="rId4">
            <a:alphaModFix/>
          </a:blip>
          <a:stretch>
            <a:fillRect/>
          </a:stretch>
        </p:blipFill>
        <p:spPr>
          <a:xfrm>
            <a:off x="4546200" y="1858000"/>
            <a:ext cx="2101625" cy="4013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Nunito"/>
                <a:ea typeface="Nunito"/>
                <a:cs typeface="Nunito"/>
                <a:sym typeface="Nunito"/>
              </a:rPr>
              <a:t>Link Agents to User - UX</a:t>
            </a:r>
            <a:endParaRPr b="1">
              <a:latin typeface="Nunito"/>
              <a:ea typeface="Nunito"/>
              <a:cs typeface="Nunito"/>
              <a:sym typeface="Nunito"/>
            </a:endParaRPr>
          </a:p>
        </p:txBody>
      </p:sp>
      <p:sp>
        <p:nvSpPr>
          <p:cNvPr id="220" name="Google Shape;220;p26"/>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21" name="Google Shape;221;p26"/>
          <p:cNvSpPr txBox="1"/>
          <p:nvPr/>
        </p:nvSpPr>
        <p:spPr>
          <a:xfrm>
            <a:off x="185025" y="1085450"/>
            <a:ext cx="11816400" cy="5155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222" name="Google Shape;222;p26"/>
          <p:cNvPicPr preferRelativeResize="0"/>
          <p:nvPr/>
        </p:nvPicPr>
        <p:blipFill rotWithShape="1">
          <a:blip r:embed="rId3">
            <a:alphaModFix/>
          </a:blip>
          <a:srcRect b="0" l="-13134" r="0" t="0"/>
          <a:stretch/>
        </p:blipFill>
        <p:spPr>
          <a:xfrm>
            <a:off x="4048425" y="1239225"/>
            <a:ext cx="3664050" cy="4848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Nunito"/>
                <a:ea typeface="Nunito"/>
                <a:cs typeface="Nunito"/>
                <a:sym typeface="Nunito"/>
              </a:rPr>
              <a:t>Linking Agents to User</a:t>
            </a:r>
            <a:endParaRPr b="1">
              <a:latin typeface="Nunito"/>
              <a:ea typeface="Nunito"/>
              <a:cs typeface="Nunito"/>
              <a:sym typeface="Nunito"/>
            </a:endParaRPr>
          </a:p>
        </p:txBody>
      </p:sp>
      <p:sp>
        <p:nvSpPr>
          <p:cNvPr id="229" name="Google Shape;229;p27"/>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30" name="Google Shape;230;p27"/>
          <p:cNvPicPr preferRelativeResize="0"/>
          <p:nvPr/>
        </p:nvPicPr>
        <p:blipFill>
          <a:blip r:embed="rId3">
            <a:alphaModFix/>
          </a:blip>
          <a:stretch>
            <a:fillRect/>
          </a:stretch>
        </p:blipFill>
        <p:spPr>
          <a:xfrm>
            <a:off x="1164363" y="1016700"/>
            <a:ext cx="9863275" cy="52550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